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  <p:sldMasterId id="2147483672" r:id="rId5"/>
    <p:sldMasterId id="2147483684" r:id="rId6"/>
  </p:sldMasterIdLst>
  <p:notesMasterIdLst>
    <p:notesMasterId r:id="rId22"/>
  </p:notesMasterIdLst>
  <p:sldIdLst>
    <p:sldId id="262" r:id="rId7"/>
    <p:sldId id="275" r:id="rId8"/>
    <p:sldId id="259" r:id="rId9"/>
    <p:sldId id="278" r:id="rId10"/>
    <p:sldId id="280" r:id="rId11"/>
    <p:sldId id="281" r:id="rId12"/>
    <p:sldId id="286" r:id="rId13"/>
    <p:sldId id="287" r:id="rId14"/>
    <p:sldId id="279" r:id="rId15"/>
    <p:sldId id="282" r:id="rId16"/>
    <p:sldId id="288" r:id="rId17"/>
    <p:sldId id="289" r:id="rId18"/>
    <p:sldId id="290" r:id="rId19"/>
    <p:sldId id="283" r:id="rId20"/>
    <p:sldId id="28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/>
            <a:t>email</a:t>
          </a:r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r>
            <a:rPr lang="en-US" dirty="0"/>
            <a:t>TCP / UDP</a:t>
          </a:r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r>
            <a:rPr lang="en-US" dirty="0"/>
            <a:t>IP</a:t>
          </a:r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r>
            <a:rPr lang="en-US" dirty="0"/>
            <a:t>MAC</a:t>
          </a:r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r>
            <a:rPr lang="en-US" dirty="0"/>
            <a:t>Optical Fiber</a:t>
          </a:r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-2" custLinFactNeighborY="-11653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 err="1"/>
            <a:t>qmail</a:t>
          </a:r>
          <a:endParaRPr lang="en-US" dirty="0"/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endParaRPr lang="en-US" dirty="0"/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endParaRPr lang="en-US" dirty="0"/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endParaRPr lang="en-US" dirty="0"/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endParaRPr lang="en-US" dirty="0"/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E2A1C4E8-CBB0-4D79-AA34-2E620947A399}">
      <dgm:prSet/>
      <dgm:spPr/>
      <dgm:t>
        <a:bodyPr/>
        <a:lstStyle/>
        <a:p>
          <a:r>
            <a:rPr lang="en-US" dirty="0"/>
            <a:t>Multi-party computation</a:t>
          </a:r>
        </a:p>
      </dgm:t>
    </dgm:pt>
    <dgm:pt modelId="{CFB73535-5A37-4588-B563-87E3246F035F}" type="parTrans" cxnId="{C2F037BB-34FA-4D88-8B98-53471FC8C0F9}">
      <dgm:prSet/>
      <dgm:spPr/>
      <dgm:t>
        <a:bodyPr/>
        <a:lstStyle/>
        <a:p>
          <a:endParaRPr lang="en-US"/>
        </a:p>
      </dgm:t>
    </dgm:pt>
    <dgm:pt modelId="{9A65A3C3-D45D-4659-BE31-F6D4477974CA}" type="sibTrans" cxnId="{C2F037BB-34FA-4D88-8B98-53471FC8C0F9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0" custLinFactNeighborY="1295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D191EF5B-4FCB-4E95-93C8-B3602BDE8005}" type="presOf" srcId="{E2A1C4E8-CBB0-4D79-AA34-2E620947A399}" destId="{4B284091-7C51-4076-96B9-E0A71BAE262C}" srcOrd="1" destOrd="1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C154A896-98F0-476C-B483-77E6FAC0AC5A}" type="presOf" srcId="{E2A1C4E8-CBB0-4D79-AA34-2E620947A399}" destId="{82BBD218-FA13-4930-9104-4D5E4E8BB4AA}" srcOrd="0" destOrd="1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C2F037BB-34FA-4D88-8B98-53471FC8C0F9}" srcId="{01B965F8-E325-43B3-80B3-B9D1E0388BA4}" destId="{E2A1C4E8-CBB0-4D79-AA34-2E620947A399}" srcOrd="1" destOrd="0" parTransId="{CFB73535-5A37-4588-B563-87E3246F035F}" sibTransId="{9A65A3C3-D45D-4659-BE31-F6D4477974CA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Peer 2 Peer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Send </a:t>
          </a:r>
          <a:r>
            <a:rPr lang="en-US" dirty="0" err="1"/>
            <a:t>statevector</a:t>
          </a:r>
          <a:endParaRPr lang="en-US" dirty="0"/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circuit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Close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Server &amp; clients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Restrict access to Qubits</a:t>
          </a:r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instructions, 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Quantum Noise on the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Access to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Access to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037" y="0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email</a:t>
          </a:r>
        </a:p>
      </dsp:txBody>
      <dsp:txXfrm rot="10800000">
        <a:off x="4500074" y="0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TCP / UDP</a:t>
          </a:r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1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IP</a:t>
          </a:r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3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MAC</a:t>
          </a:r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3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Optical Fiber</a:t>
          </a:r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182" y="9526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qmail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Multi-party computation</a:t>
          </a:r>
        </a:p>
      </dsp:txBody>
      <dsp:txXfrm rot="10800000">
        <a:off x="4500219" y="9526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75784"/>
              <a:satOff val="-5704"/>
              <a:lumOff val="75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75784"/>
            <a:satOff val="-5704"/>
            <a:lumOff val="753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151567"/>
              <a:satOff val="-11407"/>
              <a:lumOff val="150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151567"/>
            <a:satOff val="-11407"/>
            <a:lumOff val="1507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227351"/>
              <a:satOff val="-17111"/>
              <a:lumOff val="22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227351"/>
            <a:satOff val="-17111"/>
            <a:lumOff val="2260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303135"/>
              <a:satOff val="-22815"/>
              <a:lumOff val="301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303135"/>
            <a:satOff val="-22815"/>
            <a:lumOff val="3014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Peer 2 Peer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</a:t>
          </a:r>
          <a:r>
            <a:rPr lang="en-US" sz="4700" kern="1200" dirty="0" err="1"/>
            <a:t>statevector</a:t>
          </a:r>
          <a:endParaRPr lang="en-US" sz="4700" kern="1200" dirty="0"/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circuit</a:t>
          </a:r>
        </a:p>
      </dsp:txBody>
      <dsp:txXfrm>
        <a:off x="4978274" y="41348"/>
        <a:ext cx="4468905" cy="13238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Close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Send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Receive Qubits</a:t>
          </a:r>
        </a:p>
      </dsp:txBody>
      <dsp:txXfrm>
        <a:off x="6683361" y="39591"/>
        <a:ext cx="2761890" cy="127254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Server &amp; clients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Restrict access to Qubits</a:t>
          </a:r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Send instructions, </a:t>
          </a:r>
        </a:p>
      </dsp:txBody>
      <dsp:txXfrm>
        <a:off x="4978274" y="41348"/>
        <a:ext cx="4468905" cy="13238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Quantum Noise on the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Send Access to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Receive Access to Qubits</a:t>
          </a:r>
        </a:p>
      </dsp:txBody>
      <dsp:txXfrm>
        <a:off x="6683361" y="39591"/>
        <a:ext cx="2761890" cy="1272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9/14/2019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E93B-7C5E-4ABE-892D-DCDC672C6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623EC-5A66-4A37-9707-3CC6AFAB3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2A35-E569-4BE2-AC26-CFA98EE4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F956-2CC4-4D31-B1F0-441A25F7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D6F9A-EF32-4BA2-8577-0DD77EAA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6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8FFD-9A04-4C27-BB91-A85416678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A7CE2-5410-41E1-9D33-BB4C4ABF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13B3D-CC8E-470D-99A1-21463E88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D15C-0EE7-480C-852E-10FE4A0C9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37CE-5BE4-42A5-B024-374BC50AC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15A2E-C3E6-4E06-AF85-6623F5FB5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9F-B4B3-477A-82A1-3781754BE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893C-27EA-496E-A614-1A33F7B5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C8B-3F18-48BB-9953-45D78894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2575-E86C-4CAD-A91E-A45A7B89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92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1359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7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76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802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17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7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32C-BBF7-4F03-922A-1DEFCA86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4F37-2C76-452E-B6A8-16247DF7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D05AC-FD7B-46E6-AC48-53C4F074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B646-69DC-461F-A173-65FC8F8D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81FB-8577-4A4F-AF53-53B2CFF46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5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9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70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37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45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8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054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0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41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0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4ACC-53EA-4521-AFA8-1BDEAD7B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CCF4-DA1A-412E-A87E-DA907A9D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E9B9-6502-45BE-82D5-0CE154EA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DB2-242E-4AA4-8542-4858D05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6AFD2-081D-47C3-BC4C-56C498AD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316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62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949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56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1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54B3-3564-446D-90B3-B507747E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0AE7-E5E1-42F9-A37A-0A26EE8D6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89C6-D223-4CA4-A2A8-F6AC636A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C780-C821-407B-B20A-BF5DFEE0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61594-EF55-428D-8CB6-5CEC9401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E5CCA-D1FF-4DEA-9C55-1CDC15F4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3583-B05F-44BA-9343-2C828F48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46F4-A20F-446A-97CA-227299CCF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128FC-1F49-4CDC-8551-80FCA783A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8381D-9214-414D-A2BE-BA7F65D8D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65951-8720-4256-87B8-4798045FB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4E5-855E-4527-BA69-0D7BC444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9ABF-14EA-4975-AAE0-FF1A05F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6AF48-3B90-4E19-8AB1-7D25E9EA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69BD-F3EE-4642-9E67-20CD99E4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7924E-8271-433A-B30A-9C3C56AE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7EA03-1AA7-4129-967F-79E62E5C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FCECDF-B138-4C32-A4E7-01FE44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3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3029F-6A6C-489D-A933-44F682CB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67080-C7A0-4E3A-BD48-1BFB89D0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6100D-3BB8-4F58-9FFA-43F1E1A0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0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D6BD-B75D-4824-A936-324FAA5A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F5548-C0EB-4682-BDF9-5DC4460A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F55D-F391-4242-99B2-AD963B48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D4BB-7DDC-4A54-BFFE-7F1765A1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F1940C-AE55-44F4-97D5-81A68370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9E94-E41B-46A4-A4E1-AAF13E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3D7D-552F-4926-977C-11477F51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8967D-738D-4FA2-874E-587DF72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43CAF-F7D5-4AC8-9353-E6C29490E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AF5E-5376-4A89-909C-BCB640E5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5C2C9-00D2-444C-AD85-32A58D6A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606B-E631-46F8-ABF0-86376F23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70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0EDC2-20DD-485C-A265-55EB5E90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7D4B0-7419-4011-8ECC-46FF8EC5F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3EE7-866D-4108-A191-4571512DC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8ED44-7F50-46DE-9448-626BF5E07D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6730A-4F5C-4FFF-B974-4CA56502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04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9/14/2019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33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1.svg"/><Relationship Id="rId7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308" y="65619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16600" dirty="0" err="1"/>
              <a:t>qmail</a:t>
            </a:r>
            <a:endParaRPr lang="en-US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4358641"/>
            <a:ext cx="6868159" cy="2769476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 simulative quantum channel </a:t>
            </a:r>
          </a:p>
          <a:p>
            <a:pPr algn="l"/>
            <a:r>
              <a:rPr lang="en-US" sz="3200" dirty="0"/>
              <a:t>For simulative quantum computers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9" r="14989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834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EE15-D838-4AAB-8B4E-A930F28E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7242-5F03-4556-BFAE-2FA6C4B41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389EC7-7F06-46A9-808A-1F2CF9B06523}"/>
              </a:ext>
            </a:extLst>
          </p:cNvPr>
          <p:cNvSpPr/>
          <p:nvPr/>
        </p:nvSpPr>
        <p:spPr>
          <a:xfrm>
            <a:off x="853250" y="2967335"/>
            <a:ext cx="104854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 implementation using QOTP</a:t>
            </a:r>
          </a:p>
        </p:txBody>
      </p:sp>
    </p:spTree>
    <p:extLst>
      <p:ext uri="{BB962C8B-B14F-4D97-AF65-F5344CB8AC3E}">
        <p14:creationId xmlns:p14="http://schemas.microsoft.com/office/powerpoint/2010/main" val="358624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EE15-D838-4AAB-8B4E-A930F28E3B3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701675"/>
            <a:ext cx="11029950" cy="101441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6" name="Graphic 5" descr="Female Profile">
            <a:extLst>
              <a:ext uri="{FF2B5EF4-FFF2-40B4-BE49-F238E27FC236}">
                <a16:creationId xmlns:a16="http://schemas.microsoft.com/office/drawing/2014/main" id="{2FAD3923-C5DF-457A-A3F5-3ED0B40AA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3837" y="801688"/>
            <a:ext cx="914400" cy="914400"/>
          </a:xfrm>
          <a:prstGeom prst="rect">
            <a:avLst/>
          </a:prstGeom>
        </p:spPr>
      </p:pic>
      <p:pic>
        <p:nvPicPr>
          <p:cNvPr id="8" name="Graphic 7" descr="Male profile">
            <a:extLst>
              <a:ext uri="{FF2B5EF4-FFF2-40B4-BE49-F238E27FC236}">
                <a16:creationId xmlns:a16="http://schemas.microsoft.com/office/drawing/2014/main" id="{E75D2E3C-EC1F-4985-A827-AA0363D4D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94470" y="801688"/>
            <a:ext cx="914400" cy="9144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BF7543-6ADD-4CEE-9B06-395093D45D74}"/>
              </a:ext>
            </a:extLst>
          </p:cNvPr>
          <p:cNvCxnSpPr/>
          <p:nvPr/>
        </p:nvCxnSpPr>
        <p:spPr>
          <a:xfrm>
            <a:off x="2428237" y="751681"/>
            <a:ext cx="0" cy="580186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BBAFCE-D470-4943-845D-66F8E011270E}"/>
              </a:ext>
            </a:extLst>
          </p:cNvPr>
          <p:cNvCxnSpPr/>
          <p:nvPr/>
        </p:nvCxnSpPr>
        <p:spPr>
          <a:xfrm>
            <a:off x="9762902" y="751680"/>
            <a:ext cx="0" cy="580186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68A0AE-7EC4-445A-A990-17D1AF7503FE}"/>
              </a:ext>
            </a:extLst>
          </p:cNvPr>
          <p:cNvCxnSpPr>
            <a:cxnSpLocks/>
          </p:cNvCxnSpPr>
          <p:nvPr/>
        </p:nvCxnSpPr>
        <p:spPr>
          <a:xfrm>
            <a:off x="3124645" y="1462484"/>
            <a:ext cx="5973418" cy="5072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161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3CC463-F933-4AC4-86E1-5AC14B0C3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25D2DB-A12A-44DB-B00E-F4D62232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7E7877-F64E-4EEA-B778-138031EFF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D6C4F3-70FD-4F13-919C-702EE4886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A08DF-9E4E-432B-AAC6-CAF33A2D5E45}"/>
              </a:ext>
            </a:extLst>
          </p:cNvPr>
          <p:cNvSpPr/>
          <p:nvPr/>
        </p:nvSpPr>
        <p:spPr>
          <a:xfrm>
            <a:off x="1321712" y="466256"/>
            <a:ext cx="254004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Teleportation</a:t>
            </a:r>
          </a:p>
        </p:txBody>
      </p:sp>
      <p:pic>
        <p:nvPicPr>
          <p:cNvPr id="15" name="Graphic 14" descr="Female Profile">
            <a:extLst>
              <a:ext uri="{FF2B5EF4-FFF2-40B4-BE49-F238E27FC236}">
                <a16:creationId xmlns:a16="http://schemas.microsoft.com/office/drawing/2014/main" id="{C4E889C1-7FF1-4485-BA2A-59D85ADFF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7979" y="715924"/>
            <a:ext cx="914400" cy="914400"/>
          </a:xfrm>
          <a:prstGeom prst="rect">
            <a:avLst/>
          </a:prstGeom>
        </p:spPr>
      </p:pic>
      <p:pic>
        <p:nvPicPr>
          <p:cNvPr id="17" name="Graphic 16" descr="Male profile">
            <a:extLst>
              <a:ext uri="{FF2B5EF4-FFF2-40B4-BE49-F238E27FC236}">
                <a16:creationId xmlns:a16="http://schemas.microsoft.com/office/drawing/2014/main" id="{90EAAD60-F20E-471E-8192-D719AAED9C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34120" y="683006"/>
            <a:ext cx="914400" cy="9144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C9DE72-B8B8-4A38-861A-C279B2CC1D90}"/>
              </a:ext>
            </a:extLst>
          </p:cNvPr>
          <p:cNvCxnSpPr>
            <a:cxnSpLocks/>
          </p:cNvCxnSpPr>
          <p:nvPr/>
        </p:nvCxnSpPr>
        <p:spPr>
          <a:xfrm>
            <a:off x="6092187" y="715924"/>
            <a:ext cx="13621" cy="543262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2D1F16-8636-4E4E-A605-904903F7AD7F}"/>
              </a:ext>
            </a:extLst>
          </p:cNvPr>
          <p:cNvCxnSpPr>
            <a:cxnSpLocks/>
          </p:cNvCxnSpPr>
          <p:nvPr/>
        </p:nvCxnSpPr>
        <p:spPr>
          <a:xfrm>
            <a:off x="10660511" y="683006"/>
            <a:ext cx="0" cy="546554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093B495-48FF-4FE4-8FA4-850228EDD471}"/>
              </a:ext>
            </a:extLst>
          </p:cNvPr>
          <p:cNvCxnSpPr>
            <a:cxnSpLocks/>
          </p:cNvCxnSpPr>
          <p:nvPr/>
        </p:nvCxnSpPr>
        <p:spPr>
          <a:xfrm>
            <a:off x="1531488" y="1965860"/>
            <a:ext cx="1928724" cy="778217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A picture containing object&#10;&#10;Description automatically generated">
            <a:extLst>
              <a:ext uri="{FF2B5EF4-FFF2-40B4-BE49-F238E27FC236}">
                <a16:creationId xmlns:a16="http://schemas.microsoft.com/office/drawing/2014/main" id="{A84B20CA-B682-496A-BE16-115C00B5DA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10825840" y="2611737"/>
            <a:ext cx="713814" cy="881062"/>
          </a:xfrm>
          <a:prstGeom prst="rect">
            <a:avLst/>
          </a:prstGeom>
        </p:spPr>
      </p:pic>
      <p:pic>
        <p:nvPicPr>
          <p:cNvPr id="43" name="Graphic 42" descr="Female Profile">
            <a:extLst>
              <a:ext uri="{FF2B5EF4-FFF2-40B4-BE49-F238E27FC236}">
                <a16:creationId xmlns:a16="http://schemas.microsoft.com/office/drawing/2014/main" id="{244E2944-6568-490F-B2C1-49579D184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7504" y="538016"/>
            <a:ext cx="914400" cy="914400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79E2034-55A8-4AEB-89C4-A66F3847CAF9}"/>
              </a:ext>
            </a:extLst>
          </p:cNvPr>
          <p:cNvCxnSpPr>
            <a:cxnSpLocks/>
          </p:cNvCxnSpPr>
          <p:nvPr/>
        </p:nvCxnSpPr>
        <p:spPr>
          <a:xfrm>
            <a:off x="1321712" y="538016"/>
            <a:ext cx="0" cy="25993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 descr="A picture containing object&#10;&#10;Description automatically generated">
            <a:extLst>
              <a:ext uri="{FF2B5EF4-FFF2-40B4-BE49-F238E27FC236}">
                <a16:creationId xmlns:a16="http://schemas.microsoft.com/office/drawing/2014/main" id="{F1D684C2-6ED1-4B78-9A3F-1AD715221A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525412" y="1419498"/>
            <a:ext cx="713814" cy="881062"/>
          </a:xfrm>
          <a:prstGeom prst="rect">
            <a:avLst/>
          </a:prstGeom>
        </p:spPr>
      </p:pic>
      <p:pic>
        <p:nvPicPr>
          <p:cNvPr id="47" name="Graphic 46" descr="Male profile">
            <a:extLst>
              <a:ext uri="{FF2B5EF4-FFF2-40B4-BE49-F238E27FC236}">
                <a16:creationId xmlns:a16="http://schemas.microsoft.com/office/drawing/2014/main" id="{6DB0E083-B2B4-4DA8-BE97-B5B0A39D8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32812" y="549164"/>
            <a:ext cx="914400" cy="914400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681FE14-D497-45B8-80B3-430F40F986A5}"/>
              </a:ext>
            </a:extLst>
          </p:cNvPr>
          <p:cNvCxnSpPr>
            <a:cxnSpLocks/>
          </p:cNvCxnSpPr>
          <p:nvPr/>
        </p:nvCxnSpPr>
        <p:spPr>
          <a:xfrm>
            <a:off x="3759203" y="549164"/>
            <a:ext cx="0" cy="26354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A picture containing object&#10;&#10;Description automatically generated">
            <a:extLst>
              <a:ext uri="{FF2B5EF4-FFF2-40B4-BE49-F238E27FC236}">
                <a16:creationId xmlns:a16="http://schemas.microsoft.com/office/drawing/2014/main" id="{0BF847D4-0ABF-4B81-96F6-D55D0CF1D9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3845921" y="2303546"/>
            <a:ext cx="713814" cy="881062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401AE760-BC58-499B-A795-72E67F2CB96A}"/>
              </a:ext>
            </a:extLst>
          </p:cNvPr>
          <p:cNvSpPr/>
          <p:nvPr/>
        </p:nvSpPr>
        <p:spPr>
          <a:xfrm>
            <a:off x="1263081" y="3589867"/>
            <a:ext cx="254004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</a:t>
            </a:r>
          </a:p>
        </p:txBody>
      </p:sp>
    </p:spTree>
    <p:extLst>
      <p:ext uri="{BB962C8B-B14F-4D97-AF65-F5344CB8AC3E}">
        <p14:creationId xmlns:p14="http://schemas.microsoft.com/office/powerpoint/2010/main" val="218513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F1FF6-2A34-496E-B488-A1B7DB4264FF}"/>
              </a:ext>
            </a:extLst>
          </p:cNvPr>
          <p:cNvSpPr/>
          <p:nvPr/>
        </p:nvSpPr>
        <p:spPr>
          <a:xfrm>
            <a:off x="5231822" y="624424"/>
            <a:ext cx="17283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</a:t>
            </a:r>
          </a:p>
        </p:txBody>
      </p:sp>
      <p:pic>
        <p:nvPicPr>
          <p:cNvPr id="6" name="Graphic 5" descr="Envelope">
            <a:extLst>
              <a:ext uri="{FF2B5EF4-FFF2-40B4-BE49-F238E27FC236}">
                <a16:creationId xmlns:a16="http://schemas.microsoft.com/office/drawing/2014/main" id="{58155302-0BA4-462F-A71D-3D5CB6107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2506" y="3489101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47A2BA-7F5B-402D-B372-419A27F45548}"/>
              </a:ext>
            </a:extLst>
          </p:cNvPr>
          <p:cNvCxnSpPr>
            <a:cxnSpLocks/>
          </p:cNvCxnSpPr>
          <p:nvPr/>
        </p:nvCxnSpPr>
        <p:spPr>
          <a:xfrm>
            <a:off x="3564654" y="3960254"/>
            <a:ext cx="5012816" cy="865505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Female Profile">
            <a:extLst>
              <a:ext uri="{FF2B5EF4-FFF2-40B4-BE49-F238E27FC236}">
                <a16:creationId xmlns:a16="http://schemas.microsoft.com/office/drawing/2014/main" id="{9B9C5B13-1906-46DA-81BD-4F3981F7F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10791" y="2619698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6AC3D5-48A9-4292-8A49-9D96DA6EA9FB}"/>
              </a:ext>
            </a:extLst>
          </p:cNvPr>
          <p:cNvCxnSpPr>
            <a:cxnSpLocks/>
          </p:cNvCxnSpPr>
          <p:nvPr/>
        </p:nvCxnSpPr>
        <p:spPr>
          <a:xfrm>
            <a:off x="3334999" y="2619698"/>
            <a:ext cx="0" cy="259939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3862682A-9872-4B1E-B34A-DE93A1837D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2538699" y="3501180"/>
            <a:ext cx="713814" cy="881062"/>
          </a:xfrm>
          <a:prstGeom prst="rect">
            <a:avLst/>
          </a:prstGeom>
        </p:spPr>
      </p:pic>
      <p:pic>
        <p:nvPicPr>
          <p:cNvPr id="16" name="Graphic 15" descr="Male profile">
            <a:extLst>
              <a:ext uri="{FF2B5EF4-FFF2-40B4-BE49-F238E27FC236}">
                <a16:creationId xmlns:a16="http://schemas.microsoft.com/office/drawing/2014/main" id="{52AD2DE9-46F3-4A38-A827-B6E6C6FB29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07348" y="2630846"/>
            <a:ext cx="914400" cy="9144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0F84A4-54D5-48E6-80B4-011D07295E0B}"/>
              </a:ext>
            </a:extLst>
          </p:cNvPr>
          <p:cNvCxnSpPr>
            <a:cxnSpLocks/>
          </p:cNvCxnSpPr>
          <p:nvPr/>
        </p:nvCxnSpPr>
        <p:spPr>
          <a:xfrm>
            <a:off x="8833739" y="2630846"/>
            <a:ext cx="0" cy="26354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picture containing object&#10;&#10;Description automatically generated">
            <a:extLst>
              <a:ext uri="{FF2B5EF4-FFF2-40B4-BE49-F238E27FC236}">
                <a16:creationId xmlns:a16="http://schemas.microsoft.com/office/drawing/2014/main" id="{1D58C6D5-3D97-4358-939E-236518AFF4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8920457" y="4385228"/>
            <a:ext cx="713814" cy="881062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C18D685-893F-4099-A099-81EAFCA2E0F7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1566906" y="3941711"/>
            <a:ext cx="971793" cy="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189D68B-E88B-4A50-B289-4B1AF4596EC4}"/>
              </a:ext>
            </a:extLst>
          </p:cNvPr>
          <p:cNvSpPr txBox="1"/>
          <p:nvPr/>
        </p:nvSpPr>
        <p:spPr>
          <a:xfrm>
            <a:off x="1649392" y="3545246"/>
            <a:ext cx="8156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4C51EC-7E84-4E5C-B877-7C9931F7789D}"/>
              </a:ext>
            </a:extLst>
          </p:cNvPr>
          <p:cNvSpPr txBox="1"/>
          <p:nvPr/>
        </p:nvSpPr>
        <p:spPr>
          <a:xfrm rot="630659">
            <a:off x="4093391" y="4037469"/>
            <a:ext cx="4627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ENCRYPTED QUANTUM CHANNEL</a:t>
            </a:r>
          </a:p>
        </p:txBody>
      </p:sp>
      <p:pic>
        <p:nvPicPr>
          <p:cNvPr id="28" name="Graphic 27" descr="Envelope">
            <a:extLst>
              <a:ext uri="{FF2B5EF4-FFF2-40B4-BE49-F238E27FC236}">
                <a16:creationId xmlns:a16="http://schemas.microsoft.com/office/drawing/2014/main" id="{D77A1E87-02BD-43CA-B254-B2FB48A33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2178" y="4368559"/>
            <a:ext cx="914400" cy="9144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B12CD04-E187-4FC7-805A-99954465F820}"/>
              </a:ext>
            </a:extLst>
          </p:cNvPr>
          <p:cNvCxnSpPr/>
          <p:nvPr/>
        </p:nvCxnSpPr>
        <p:spPr>
          <a:xfrm flipV="1">
            <a:off x="9705981" y="4818976"/>
            <a:ext cx="971793" cy="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B948E6A-B4F9-4B60-8E54-545929121A48}"/>
              </a:ext>
            </a:extLst>
          </p:cNvPr>
          <p:cNvSpPr txBox="1"/>
          <p:nvPr/>
        </p:nvSpPr>
        <p:spPr>
          <a:xfrm>
            <a:off x="9636067" y="4422511"/>
            <a:ext cx="1123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101525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6057925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540328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76158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301373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3912085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7454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655" y="3505199"/>
            <a:ext cx="9756141" cy="3048001"/>
          </a:xfrm>
        </p:spPr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091CAD8-A86A-4AEB-B60D-05DB184F73BB}"/>
              </a:ext>
            </a:extLst>
          </p:cNvPr>
          <p:cNvSpPr/>
          <p:nvPr/>
        </p:nvSpPr>
        <p:spPr>
          <a:xfrm rot="16200000">
            <a:off x="7244495" y="2632989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336FF52-0FBC-492E-93D3-04C46FAD4A07}"/>
              </a:ext>
            </a:extLst>
          </p:cNvPr>
          <p:cNvSpPr/>
          <p:nvPr/>
        </p:nvSpPr>
        <p:spPr>
          <a:xfrm rot="12480679">
            <a:off x="6054866" y="149370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B728FC9-6C90-4D12-86D8-B4B2217BCE4F}"/>
              </a:ext>
            </a:extLst>
          </p:cNvPr>
          <p:cNvSpPr/>
          <p:nvPr/>
        </p:nvSpPr>
        <p:spPr>
          <a:xfrm rot="8261535">
            <a:off x="5267400" y="137076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CA80EDF-EF8E-4BD4-BA29-FAEC77361CE1}"/>
              </a:ext>
            </a:extLst>
          </p:cNvPr>
          <p:cNvSpPr/>
          <p:nvPr/>
        </p:nvSpPr>
        <p:spPr>
          <a:xfrm rot="2080927">
            <a:off x="9027399" y="456705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6BB8812-5254-468D-A4C5-9F495AFBC501}"/>
              </a:ext>
            </a:extLst>
          </p:cNvPr>
          <p:cNvSpPr/>
          <p:nvPr/>
        </p:nvSpPr>
        <p:spPr>
          <a:xfrm rot="4263431">
            <a:off x="5267400" y="2161756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AA9738-B404-4D8E-90D3-3BF2A014629E}"/>
              </a:ext>
            </a:extLst>
          </p:cNvPr>
          <p:cNvSpPr/>
          <p:nvPr/>
        </p:nvSpPr>
        <p:spPr>
          <a:xfrm>
            <a:off x="5819773" y="970738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Luca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Dolfi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A63780-A63E-4C10-A5DB-1C6157EAE844}"/>
              </a:ext>
            </a:extLst>
          </p:cNvPr>
          <p:cNvSpPr/>
          <p:nvPr/>
        </p:nvSpPr>
        <p:spPr>
          <a:xfrm>
            <a:off x="1901791" y="2615884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Marc Wyss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7D9591-0159-440B-9C32-B1F0C3DB9981}"/>
              </a:ext>
            </a:extLst>
          </p:cNvPr>
          <p:cNvSpPr/>
          <p:nvPr/>
        </p:nvSpPr>
        <p:spPr>
          <a:xfrm>
            <a:off x="2705911" y="267710"/>
            <a:ext cx="350128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Philippe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Suchsland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1A9AFF-5FC5-46AB-A5B2-48AF3FAB32B6}"/>
              </a:ext>
            </a:extLst>
          </p:cNvPr>
          <p:cNvSpPr/>
          <p:nvPr/>
        </p:nvSpPr>
        <p:spPr>
          <a:xfrm>
            <a:off x="7713657" y="2848390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Keren Avnery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4F00B0-EB58-49A5-8BB0-E5C204A68F12}"/>
              </a:ext>
            </a:extLst>
          </p:cNvPr>
          <p:cNvSpPr/>
          <p:nvPr/>
        </p:nvSpPr>
        <p:spPr>
          <a:xfrm>
            <a:off x="5963017" y="5458377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Cica</a:t>
            </a:r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Gustiani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21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Classical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19258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/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loud 2">
            <a:extLst>
              <a:ext uri="{FF2B5EF4-FFF2-40B4-BE49-F238E27FC236}">
                <a16:creationId xmlns:a16="http://schemas.microsoft.com/office/drawing/2014/main" id="{4B2CDAB6-6B20-4595-A0D9-FC662B8990AD}"/>
              </a:ext>
            </a:extLst>
          </p:cNvPr>
          <p:cNvSpPr/>
          <p:nvPr/>
        </p:nvSpPr>
        <p:spPr>
          <a:xfrm>
            <a:off x="400050" y="2895600"/>
            <a:ext cx="8382000" cy="3867150"/>
          </a:xfrm>
          <a:prstGeom prst="clou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Future Research &amp; Develop</a:t>
            </a:r>
          </a:p>
        </p:txBody>
      </p:sp>
    </p:spTree>
    <p:extLst>
      <p:ext uri="{BB962C8B-B14F-4D97-AF65-F5344CB8AC3E}">
        <p14:creationId xmlns:p14="http://schemas.microsoft.com/office/powerpoint/2010/main" val="109397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85012" y="702156"/>
            <a:ext cx="6821975" cy="682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967"/>
          <a:stretch/>
        </p:blipFill>
        <p:spPr>
          <a:xfrm>
            <a:off x="4313155" y="3268632"/>
            <a:ext cx="565443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967"/>
          <a:stretch/>
        </p:blipFill>
        <p:spPr>
          <a:xfrm>
            <a:off x="7374834" y="3268632"/>
            <a:ext cx="565443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989443" y="3487072"/>
            <a:ext cx="2323961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</p:spTree>
    <p:extLst>
      <p:ext uri="{BB962C8B-B14F-4D97-AF65-F5344CB8AC3E}">
        <p14:creationId xmlns:p14="http://schemas.microsoft.com/office/powerpoint/2010/main" val="184893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660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68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pSp>
        <p:nvGrpSpPr>
          <p:cNvPr id="4" name="Group 3" descr="Hexagon timeline SmartArt">
            <a:extLst>
              <a:ext uri="{FF2B5EF4-FFF2-40B4-BE49-F238E27FC236}">
                <a16:creationId xmlns:a16="http://schemas.microsoft.com/office/drawing/2014/main" id="{0FBB80A2-0615-4141-80FF-81EF6A4799D1}"/>
              </a:ext>
            </a:extLst>
          </p:cNvPr>
          <p:cNvGrpSpPr/>
          <p:nvPr/>
        </p:nvGrpSpPr>
        <p:grpSpPr>
          <a:xfrm>
            <a:off x="581025" y="2916871"/>
            <a:ext cx="11029949" cy="2942591"/>
            <a:chOff x="581025" y="2916871"/>
            <a:chExt cx="11029949" cy="2942591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F0453D5-E1DE-4CDE-AF0A-2C261582AC5C}"/>
                </a:ext>
              </a:extLst>
            </p:cNvPr>
            <p:cNvSpPr/>
            <p:nvPr/>
          </p:nvSpPr>
          <p:spPr>
            <a:xfrm rot="21600000">
              <a:off x="5081244" y="2916871"/>
              <a:ext cx="6529730" cy="735649"/>
            </a:xfrm>
            <a:custGeom>
              <a:avLst/>
              <a:gdLst>
                <a:gd name="connsiteX0" fmla="*/ 0 w 6529730"/>
                <a:gd name="connsiteY0" fmla="*/ 735647 h 735647"/>
                <a:gd name="connsiteX1" fmla="*/ 0 w 6529730"/>
                <a:gd name="connsiteY1" fmla="*/ 0 h 735647"/>
                <a:gd name="connsiteX2" fmla="*/ 5779694 w 6529730"/>
                <a:gd name="connsiteY2" fmla="*/ 0 h 735647"/>
                <a:gd name="connsiteX3" fmla="*/ 6529730 w 6529730"/>
                <a:gd name="connsiteY3" fmla="*/ 735647 h 735647"/>
                <a:gd name="connsiteX4" fmla="*/ 0 w 652973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9730" h="735647">
                  <a:moveTo>
                    <a:pt x="6529730" y="1"/>
                  </a:moveTo>
                  <a:lnTo>
                    <a:pt x="652973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652973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TCP / UDP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FD9B13E-4B85-457A-AA9D-2432EE9808FC}"/>
                </a:ext>
              </a:extLst>
            </p:cNvPr>
            <p:cNvSpPr/>
            <p:nvPr/>
          </p:nvSpPr>
          <p:spPr>
            <a:xfrm>
              <a:off x="2831134" y="2916872"/>
              <a:ext cx="3000146" cy="735647"/>
            </a:xfrm>
            <a:custGeom>
              <a:avLst/>
              <a:gdLst>
                <a:gd name="connsiteX0" fmla="*/ 0 w 3000146"/>
                <a:gd name="connsiteY0" fmla="*/ 735647 h 735647"/>
                <a:gd name="connsiteX1" fmla="*/ 750036 w 3000146"/>
                <a:gd name="connsiteY1" fmla="*/ 0 h 735647"/>
                <a:gd name="connsiteX2" fmla="*/ 2250110 w 3000146"/>
                <a:gd name="connsiteY2" fmla="*/ 0 h 735647"/>
                <a:gd name="connsiteX3" fmla="*/ 3000146 w 3000146"/>
                <a:gd name="connsiteY3" fmla="*/ 735647 h 735647"/>
                <a:gd name="connsiteX4" fmla="*/ 0 w 3000146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0146" h="735647">
                  <a:moveTo>
                    <a:pt x="0" y="735647"/>
                  </a:moveTo>
                  <a:lnTo>
                    <a:pt x="750036" y="0"/>
                  </a:lnTo>
                  <a:lnTo>
                    <a:pt x="2250110" y="0"/>
                  </a:lnTo>
                  <a:lnTo>
                    <a:pt x="3000146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555506" tIns="30480" rIns="555505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Transport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B617E4-54DE-4BC4-A840-2B9333542DA0}"/>
                </a:ext>
              </a:extLst>
            </p:cNvPr>
            <p:cNvSpPr/>
            <p:nvPr/>
          </p:nvSpPr>
          <p:spPr>
            <a:xfrm rot="21600000">
              <a:off x="5831281" y="3652519"/>
              <a:ext cx="5779693" cy="735648"/>
            </a:xfrm>
            <a:custGeom>
              <a:avLst/>
              <a:gdLst>
                <a:gd name="connsiteX0" fmla="*/ 0 w 5779693"/>
                <a:gd name="connsiteY0" fmla="*/ 735647 h 735647"/>
                <a:gd name="connsiteX1" fmla="*/ 0 w 5779693"/>
                <a:gd name="connsiteY1" fmla="*/ 0 h 735647"/>
                <a:gd name="connsiteX2" fmla="*/ 5029657 w 5779693"/>
                <a:gd name="connsiteY2" fmla="*/ 0 h 735647"/>
                <a:gd name="connsiteX3" fmla="*/ 5779693 w 5779693"/>
                <a:gd name="connsiteY3" fmla="*/ 735647 h 735647"/>
                <a:gd name="connsiteX4" fmla="*/ 0 w 5779693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9693" h="735647">
                  <a:moveTo>
                    <a:pt x="5779693" y="1"/>
                  </a:moveTo>
                  <a:lnTo>
                    <a:pt x="5779693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779693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IP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6038D01-FB69-4235-91E1-228E7CB31217}"/>
                </a:ext>
              </a:extLst>
            </p:cNvPr>
            <p:cNvSpPr/>
            <p:nvPr/>
          </p:nvSpPr>
          <p:spPr>
            <a:xfrm>
              <a:off x="2081098" y="3652520"/>
              <a:ext cx="4500219" cy="735647"/>
            </a:xfrm>
            <a:custGeom>
              <a:avLst/>
              <a:gdLst>
                <a:gd name="connsiteX0" fmla="*/ 0 w 4500219"/>
                <a:gd name="connsiteY0" fmla="*/ 735647 h 735647"/>
                <a:gd name="connsiteX1" fmla="*/ 750036 w 4500219"/>
                <a:gd name="connsiteY1" fmla="*/ 0 h 735647"/>
                <a:gd name="connsiteX2" fmla="*/ 3750183 w 4500219"/>
                <a:gd name="connsiteY2" fmla="*/ 0 h 735647"/>
                <a:gd name="connsiteX3" fmla="*/ 4500219 w 4500219"/>
                <a:gd name="connsiteY3" fmla="*/ 735647 h 735647"/>
                <a:gd name="connsiteX4" fmla="*/ 0 w 4500219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0219" h="735647">
                  <a:moveTo>
                    <a:pt x="0" y="735647"/>
                  </a:moveTo>
                  <a:lnTo>
                    <a:pt x="750036" y="0"/>
                  </a:lnTo>
                  <a:lnTo>
                    <a:pt x="3750183" y="0"/>
                  </a:lnTo>
                  <a:lnTo>
                    <a:pt x="4500219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8018" tIns="30480" rIns="818019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Network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7B5FF50-887D-4B1C-AAE7-70799D8E5D2B}"/>
                </a:ext>
              </a:extLst>
            </p:cNvPr>
            <p:cNvSpPr/>
            <p:nvPr/>
          </p:nvSpPr>
          <p:spPr>
            <a:xfrm rot="21600000">
              <a:off x="6581317" y="4388166"/>
              <a:ext cx="5029657" cy="735648"/>
            </a:xfrm>
            <a:custGeom>
              <a:avLst/>
              <a:gdLst>
                <a:gd name="connsiteX0" fmla="*/ 0 w 5029657"/>
                <a:gd name="connsiteY0" fmla="*/ 735647 h 735647"/>
                <a:gd name="connsiteX1" fmla="*/ 0 w 5029657"/>
                <a:gd name="connsiteY1" fmla="*/ 0 h 735647"/>
                <a:gd name="connsiteX2" fmla="*/ 4279621 w 5029657"/>
                <a:gd name="connsiteY2" fmla="*/ 0 h 735647"/>
                <a:gd name="connsiteX3" fmla="*/ 5029657 w 5029657"/>
                <a:gd name="connsiteY3" fmla="*/ 735647 h 735647"/>
                <a:gd name="connsiteX4" fmla="*/ 0 w 5029657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9657" h="735647">
                  <a:moveTo>
                    <a:pt x="5029657" y="1"/>
                  </a:moveTo>
                  <a:lnTo>
                    <a:pt x="5029657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029657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49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MAC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277D2E-6A7E-4957-B374-E29DEDDD2958}"/>
                </a:ext>
              </a:extLst>
            </p:cNvPr>
            <p:cNvSpPr/>
            <p:nvPr/>
          </p:nvSpPr>
          <p:spPr>
            <a:xfrm>
              <a:off x="1331061" y="4388167"/>
              <a:ext cx="6000292" cy="735647"/>
            </a:xfrm>
            <a:custGeom>
              <a:avLst/>
              <a:gdLst>
                <a:gd name="connsiteX0" fmla="*/ 0 w 6000292"/>
                <a:gd name="connsiteY0" fmla="*/ 735647 h 735647"/>
                <a:gd name="connsiteX1" fmla="*/ 750036 w 6000292"/>
                <a:gd name="connsiteY1" fmla="*/ 0 h 735647"/>
                <a:gd name="connsiteX2" fmla="*/ 5250256 w 6000292"/>
                <a:gd name="connsiteY2" fmla="*/ 0 h 735647"/>
                <a:gd name="connsiteX3" fmla="*/ 6000292 w 6000292"/>
                <a:gd name="connsiteY3" fmla="*/ 735647 h 735647"/>
                <a:gd name="connsiteX4" fmla="*/ 0 w 6000292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0292" h="735647">
                  <a:moveTo>
                    <a:pt x="0" y="735647"/>
                  </a:moveTo>
                  <a:lnTo>
                    <a:pt x="750036" y="0"/>
                  </a:lnTo>
                  <a:lnTo>
                    <a:pt x="5250256" y="0"/>
                  </a:lnTo>
                  <a:lnTo>
                    <a:pt x="6000292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80531" tIns="30480" rIns="108053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Data Link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76C25EA-FC2F-44C9-8DF4-A705B4FB661F}"/>
                </a:ext>
              </a:extLst>
            </p:cNvPr>
            <p:cNvSpPr/>
            <p:nvPr/>
          </p:nvSpPr>
          <p:spPr>
            <a:xfrm rot="21600000">
              <a:off x="7331354" y="5123814"/>
              <a:ext cx="4279620" cy="735648"/>
            </a:xfrm>
            <a:custGeom>
              <a:avLst/>
              <a:gdLst>
                <a:gd name="connsiteX0" fmla="*/ 0 w 4279620"/>
                <a:gd name="connsiteY0" fmla="*/ 735647 h 735647"/>
                <a:gd name="connsiteX1" fmla="*/ 0 w 4279620"/>
                <a:gd name="connsiteY1" fmla="*/ 0 h 735647"/>
                <a:gd name="connsiteX2" fmla="*/ 3529584 w 4279620"/>
                <a:gd name="connsiteY2" fmla="*/ 0 h 735647"/>
                <a:gd name="connsiteX3" fmla="*/ 4279620 w 4279620"/>
                <a:gd name="connsiteY3" fmla="*/ 735647 h 735647"/>
                <a:gd name="connsiteX4" fmla="*/ 0 w 427962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9620" h="735647">
                  <a:moveTo>
                    <a:pt x="4279620" y="1"/>
                  </a:moveTo>
                  <a:lnTo>
                    <a:pt x="427962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427962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Optical Fiber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E33927-3E77-45C7-823A-1D5A63A97598}"/>
                </a:ext>
              </a:extLst>
            </p:cNvPr>
            <p:cNvSpPr/>
            <p:nvPr/>
          </p:nvSpPr>
          <p:spPr>
            <a:xfrm>
              <a:off x="581025" y="5123815"/>
              <a:ext cx="7500365" cy="735647"/>
            </a:xfrm>
            <a:custGeom>
              <a:avLst/>
              <a:gdLst>
                <a:gd name="connsiteX0" fmla="*/ 0 w 7500365"/>
                <a:gd name="connsiteY0" fmla="*/ 735647 h 735647"/>
                <a:gd name="connsiteX1" fmla="*/ 750036 w 7500365"/>
                <a:gd name="connsiteY1" fmla="*/ 0 h 735647"/>
                <a:gd name="connsiteX2" fmla="*/ 6750329 w 7500365"/>
                <a:gd name="connsiteY2" fmla="*/ 0 h 735647"/>
                <a:gd name="connsiteX3" fmla="*/ 7500365 w 7500365"/>
                <a:gd name="connsiteY3" fmla="*/ 735647 h 735647"/>
                <a:gd name="connsiteX4" fmla="*/ 0 w 7500365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00365" h="735647">
                  <a:moveTo>
                    <a:pt x="0" y="735647"/>
                  </a:moveTo>
                  <a:lnTo>
                    <a:pt x="750036" y="0"/>
                  </a:lnTo>
                  <a:lnTo>
                    <a:pt x="6750329" y="0"/>
                  </a:lnTo>
                  <a:lnTo>
                    <a:pt x="7500365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43044" tIns="30480" rIns="1343044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Physical</a:t>
              </a: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61A1F6B-ABA8-41A6-8381-240CE37DBCEA}"/>
              </a:ext>
            </a:extLst>
          </p:cNvPr>
          <p:cNvSpPr/>
          <p:nvPr/>
        </p:nvSpPr>
        <p:spPr>
          <a:xfrm>
            <a:off x="4331207" y="2190750"/>
            <a:ext cx="7279767" cy="735649"/>
          </a:xfrm>
          <a:custGeom>
            <a:avLst/>
            <a:gdLst>
              <a:gd name="connsiteX0" fmla="*/ 0 w 7279767"/>
              <a:gd name="connsiteY0" fmla="*/ 735647 h 735647"/>
              <a:gd name="connsiteX1" fmla="*/ 0 w 7279767"/>
              <a:gd name="connsiteY1" fmla="*/ 0 h 735647"/>
              <a:gd name="connsiteX2" fmla="*/ 6529731 w 7279767"/>
              <a:gd name="connsiteY2" fmla="*/ 0 h 735647"/>
              <a:gd name="connsiteX3" fmla="*/ 7279767 w 7279767"/>
              <a:gd name="connsiteY3" fmla="*/ 735647 h 735647"/>
              <a:gd name="connsiteX4" fmla="*/ 0 w 7279767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9767" h="735647">
                <a:moveTo>
                  <a:pt x="7279767" y="1"/>
                </a:moveTo>
                <a:lnTo>
                  <a:pt x="7279767" y="735646"/>
                </a:lnTo>
                <a:lnTo>
                  <a:pt x="750036" y="735646"/>
                </a:lnTo>
                <a:lnTo>
                  <a:pt x="0" y="1"/>
                </a:lnTo>
                <a:lnTo>
                  <a:pt x="7279767" y="1"/>
                </a:lnTo>
                <a:close/>
              </a:path>
            </a:pathLst>
          </a:custGeom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26237" tIns="76201" rIns="76200" bIns="76200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 err="1"/>
              <a:t>qmail</a:t>
            </a:r>
            <a:endParaRPr 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/>
              <a:t>Multi-party computation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111E9D-D2ED-4224-8CF3-3A8EC1204F59}"/>
              </a:ext>
            </a:extLst>
          </p:cNvPr>
          <p:cNvSpPr/>
          <p:nvPr/>
        </p:nvSpPr>
        <p:spPr>
          <a:xfrm>
            <a:off x="3581171" y="2181225"/>
            <a:ext cx="1500073" cy="735647"/>
          </a:xfrm>
          <a:custGeom>
            <a:avLst/>
            <a:gdLst>
              <a:gd name="connsiteX0" fmla="*/ 0 w 1500073"/>
              <a:gd name="connsiteY0" fmla="*/ 735647 h 735647"/>
              <a:gd name="connsiteX1" fmla="*/ 750036 w 1500073"/>
              <a:gd name="connsiteY1" fmla="*/ 0 h 735647"/>
              <a:gd name="connsiteX2" fmla="*/ 750037 w 1500073"/>
              <a:gd name="connsiteY2" fmla="*/ 0 h 735647"/>
              <a:gd name="connsiteX3" fmla="*/ 1500073 w 1500073"/>
              <a:gd name="connsiteY3" fmla="*/ 735647 h 735647"/>
              <a:gd name="connsiteX4" fmla="*/ 0 w 1500073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0073" h="735647">
                <a:moveTo>
                  <a:pt x="0" y="735647"/>
                </a:moveTo>
                <a:lnTo>
                  <a:pt x="750036" y="0"/>
                </a:lnTo>
                <a:lnTo>
                  <a:pt x="750037" y="0"/>
                </a:lnTo>
                <a:lnTo>
                  <a:pt x="1500073" y="735647"/>
                </a:lnTo>
                <a:lnTo>
                  <a:pt x="0" y="73564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chemeClr val="tx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736095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World  presentation (widescreen).potx" id="{6FD2C32E-565A-4F51-8C38-826F1B24AA7D}" vid="{06379D18-BA11-4F05-84DF-EB681B68D4FA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Microsoft Office PowerPoint</Application>
  <PresentationFormat>Widescreen</PresentationFormat>
  <Paragraphs>75</Paragraphs>
  <Slides>15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Gill Sans MT</vt:lpstr>
      <vt:lpstr>Wingdings 2</vt:lpstr>
      <vt:lpstr>Office Theme</vt:lpstr>
      <vt:lpstr>World Presentation 16x9</vt:lpstr>
      <vt:lpstr>Dividend</vt:lpstr>
      <vt:lpstr>qmail</vt:lpstr>
      <vt:lpstr>Who we are</vt:lpstr>
      <vt:lpstr>Classical OSI model</vt:lpstr>
      <vt:lpstr>Quantum OSI model</vt:lpstr>
      <vt:lpstr>Current solution</vt:lpstr>
      <vt:lpstr>OUR solution</vt:lpstr>
      <vt:lpstr>OUR solution</vt:lpstr>
      <vt:lpstr>OUR solution</vt:lpstr>
      <vt:lpstr>quantum OSI model</vt:lpstr>
      <vt:lpstr>DEMO</vt:lpstr>
      <vt:lpstr>DEMO</vt:lpstr>
      <vt:lpstr>PowerPoint Presentation</vt:lpstr>
      <vt:lpstr>PowerPoint Presentation</vt:lpstr>
      <vt:lpstr>Implementation</vt:lpstr>
      <vt:lpstr>Future Develop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2019-09-14T10:48:09Z</dcterms:created>
  <dcterms:modified xsi:type="dcterms:W3CDTF">2019-09-14T10:53:26Z</dcterms:modified>
</cp:coreProperties>
</file>